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4630400" cy="8229600"/>
  <p:notesSz cx="8229600" cy="14630400"/>
  <p:embeddedFontLst>
    <p:embeddedFont>
      <p:font typeface="Roboto Medium"/>
      <p:regular r:id="rId33"/>
    </p:embeddedFont>
    <p:embeddedFont>
      <p:font typeface="Roboto Medium"/>
      <p:regular r:id="rId34"/>
    </p:embeddedFont>
    <p:embeddedFont>
      <p:font typeface="Roboto Medium"/>
      <p:regular r:id="rId35"/>
    </p:embeddedFont>
    <p:embeddedFont>
      <p:font typeface="Roboto Medium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Relationship Id="rId34" Type="http://schemas.openxmlformats.org/officeDocument/2006/relationships/font" Target="fonts/font2.fntdata"/><Relationship Id="rId35" Type="http://schemas.openxmlformats.org/officeDocument/2006/relationships/font" Target="fonts/font3.fntdata"/><Relationship Id="rId36" Type="http://schemas.openxmlformats.org/officeDocument/2006/relationships/font" Target="fonts/font4.fntdata"/><Relationship Id="rId37" Type="http://schemas.openxmlformats.org/officeDocument/2006/relationships/font" Target="fonts/font5.fntdata"/><Relationship Id="rId38" Type="http://schemas.openxmlformats.org/officeDocument/2006/relationships/font" Target="fonts/font6.fntdata"/><Relationship Id="rId39" Type="http://schemas.openxmlformats.org/officeDocument/2006/relationships/font" Target="fonts/font7.fntdata"/><Relationship Id="rId4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eevee.com/employee-turnover-statistics?utm_source=chatgpt.com" TargetMode="External"/><Relationship Id="rId2" Type="http://schemas.openxmlformats.org/officeDocument/2006/relationships/hyperlink" Target="https://www.keevee.com/employee-turnover-statistics?utm_source=chatgpt.com" TargetMode="External"/><Relationship Id="rId3" Type="http://schemas.openxmlformats.org/officeDocument/2006/relationships/image" Target="../media/image-5-1.png"/><Relationship Id="rId4" Type="http://schemas.openxmlformats.org/officeDocument/2006/relationships/image" Target="../media/image-5-2.png"/><Relationship Id="rId5" Type="http://schemas.openxmlformats.org/officeDocument/2006/relationships/image" Target="../media/image-5-3.png"/><Relationship Id="rId6" Type="http://schemas.openxmlformats.org/officeDocument/2006/relationships/image" Target="../media/image-5-4.png"/><Relationship Id="rId7" Type="http://schemas.openxmlformats.org/officeDocument/2006/relationships/image" Target="../media/image-5-5.png"/><Relationship Id="rId8" Type="http://schemas.openxmlformats.org/officeDocument/2006/relationships/image" Target="../media/image-5-6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236" y="574953"/>
            <a:ext cx="10859810" cy="7079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1281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Strategic Recommendations to Reduce Attrition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1265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Onboarding &amp; Mentorship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812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strong training and mentoring for new hires during the first 6 months.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00406" y="311265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Boost Job Satisfaction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200406" y="404812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surveys and implement recognition programs and clear career paths.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7022" y="3112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Flexible Work Policies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07022" y="369379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choice between office, hybrid, and remote work, especially for distant employees.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013638" y="311265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Performance Coaching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13638" y="4048125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up with average-rated employees and provide personalized coaching.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43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Retention Plan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67384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tailored support plans for mid-sized teams and branches.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821" y="554117"/>
            <a:ext cx="3022759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Multivariate Analysis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736" y="1334929"/>
            <a:ext cx="10478929" cy="63419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99242" y="472083"/>
            <a:ext cx="8033742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🔍</a:t>
            </a:r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Insights from the Correlation Heatmap</a:t>
            </a:r>
            <a:endParaRPr lang="en-US" sz="3350" dirty="0"/>
          </a:p>
        </p:txBody>
      </p:sp>
      <p:sp>
        <p:nvSpPr>
          <p:cNvPr id="5" name="Text 2"/>
          <p:cNvSpPr/>
          <p:nvPr/>
        </p:nvSpPr>
        <p:spPr>
          <a:xfrm>
            <a:off x="599242" y="1435060"/>
            <a:ext cx="2236232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📌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Attrition Correlation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9242" y="1873806"/>
            <a:ext cx="6507123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Level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shows a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negative correlation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Attrition (-0.31), meaning employees at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job levels are less likely to leave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9242" y="2481382"/>
            <a:ext cx="6507123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Work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(0.22) and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Salary_Performance_Ratio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(0.21) have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correlations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indicating these employees are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slightly more likely to leave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9242" y="3088958"/>
            <a:ext cx="6507123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Rating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(-0.03) and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Income_JobLevel_Ratio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(-0.22) show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negative relationships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implying that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better-rated or more fairly compensated employees are less likely to leave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9242" y="3970377"/>
            <a:ext cx="6507123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Marital Status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has a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negative correlation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Attrition (-0.23), indicating married employees are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likely to attrition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31656" y="1435060"/>
            <a:ext cx="349579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💡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Strong Feature Interrelationships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31656" y="1873806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Rating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strongly negatively correlated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both: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31656" y="2207538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Salary_Performance_Ratio</a:t>
            </a:r>
            <a:pPr algn="l" lvl="1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(-0.76)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31656" y="2541270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Income_JobLevel_Ratio</a:t>
            </a:r>
            <a:pPr algn="l" lvl="1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(-0.76)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31656" y="2875002"/>
            <a:ext cx="6507123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Satisfaction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WorkLife_Satisfaction_Score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strongly positively correlated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(0.76).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31656" y="3593902"/>
            <a:ext cx="218098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📎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Other Observations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1656" y="4032647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Tenure_Group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 at Company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moderately correlated (0.49).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31656" y="4366379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Income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correlates moderately with: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531656" y="4700111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Role</a:t>
            </a:r>
            <a:pPr algn="l" lvl="1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(0.55)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31656" y="5033843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Salary_Performance_Ratio</a:t>
            </a:r>
            <a:pPr algn="l" lvl="1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(0.57)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531656" y="5367576"/>
            <a:ext cx="65071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Income_JobLevel_Ratio</a:t>
            </a:r>
            <a:pPr algn="l" lvl="1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(0.56)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599242" y="5958126"/>
            <a:ext cx="2767608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💬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Suggested Talking Points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599242" y="6482477"/>
            <a:ext cx="1343191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Level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Work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Compensation Ratios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 important features for attrition prediction.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599242" y="6816209"/>
            <a:ext cx="1343191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dropping one of the correlated salary metrics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avoid redundancy.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599242" y="7149941"/>
            <a:ext cx="1343191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retention by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improving compensation fairness and remote work policies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599242" y="7483673"/>
            <a:ext cx="1343191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Font typeface="+mj-lt"/>
              <a:buAutoNum type="arabicPeriod" startAt="4"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Marital Status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might serve as a relevant demographic indicator in attrition risk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11174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Advanced Data Analysis &amp; Feature Selection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T-Test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features include Gender, Work-Life Balance, Job Satisfaction, and Job Level.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ANOVA Findings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Confirms impact of Marital Status, Performance Rating, and Remote Work on attrition.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Chi-Squared Test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Number of Promotions, and Company Reputation strongly relate to attrition likelihood.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45" y="550307"/>
            <a:ext cx="10745033" cy="59040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445" y="6754535"/>
            <a:ext cx="6540222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🚀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Top 5 Selected Features (SelectKBest - ANOVA F-test): 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00445" y="7367349"/>
            <a:ext cx="829139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['Gender', 'Distance from Home', 'Marital Status', 'Job Level', 'Remote Work']</a:t>
            </a:r>
            <a:endParaRPr lang="en-US" sz="19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11127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Preparation: Encoding &amp; Normalization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Encoding Techniques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 Encoding for binary columns like Gender and Remote Work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to numerical features to ensure compatibility with machine learning algorithms.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data for effective model training and accurate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24984"/>
            <a:ext cx="9735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Machine Learning Model Development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10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6818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training and 20% testing sets ensured robust evaluation.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210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Handling Imbalance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2681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SMOTE to balance classes at 47% attrition rate, generating synthetic samples for the minority class.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3951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Selection</a:t>
            </a:r>
            <a:endParaRPr lang="en-US" sz="2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46414"/>
            <a:ext cx="10345817" cy="27580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106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498044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065020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31996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98971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65947"/>
            <a:ext cx="58368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Anything: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Models were trained on raw data to establish a performance benchmark.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613" y="982147"/>
            <a:ext cx="5985629" cy="62651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401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491377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058352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25328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92304"/>
            <a:ext cx="58368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Feature Engineering: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were retrained after applying encoding, scaling, drop unneeded columns, and outlier handling, improving performance.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613" y="975479"/>
            <a:ext cx="5985629" cy="62785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473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4974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064425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631400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198376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65352"/>
            <a:ext cx="583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Feature Engineering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Models were retrained after applying encoding, scaling, drop unneeded columns, Creating New Feature, and outlier handling, improving performance.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613" y="981551"/>
            <a:ext cx="5985629" cy="62663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95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Meet the Team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1048941" y="2144316"/>
            <a:ext cx="30480" cy="4989909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6" name="Shape 3"/>
          <p:cNvSpPr/>
          <p:nvPr/>
        </p:nvSpPr>
        <p:spPr>
          <a:xfrm>
            <a:off x="1273612" y="238422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2144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860" y="2186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2218015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Ibrahim Abdelsattar - Team Leader, (Milestone 1&amp;2&amp;5)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2914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051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0940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125272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 Madian - (Milestone 1&amp;2)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273612" y="419873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78860" y="400133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183011" y="4032528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Ahmed Tarek - (Milestone 3)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9" name="Shape 16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2183011" y="4939784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Reem Ashraf - (Milestone 3)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1273612" y="601325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5773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78860" y="581584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5" name="Text 22"/>
          <p:cNvSpPr/>
          <p:nvPr/>
        </p:nvSpPr>
        <p:spPr>
          <a:xfrm>
            <a:off x="2183011" y="5847040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Yousif Saad - (Milestone 4)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1273612" y="69205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27" name="Shape 24"/>
          <p:cNvSpPr/>
          <p:nvPr/>
        </p:nvSpPr>
        <p:spPr>
          <a:xfrm>
            <a:off x="793790" y="66805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78860" y="67231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2650" dirty="0"/>
          </a:p>
        </p:txBody>
      </p:sp>
      <p:sp>
        <p:nvSpPr>
          <p:cNvPr id="29" name="Text 26"/>
          <p:cNvSpPr/>
          <p:nvPr/>
        </p:nvSpPr>
        <p:spPr>
          <a:xfrm>
            <a:off x="2183011" y="6754297"/>
            <a:ext cx="11653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Mohamed Abd el-meged - (Milestone 4)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813197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79383" y="1369814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383" y="1926431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383" y="2483048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383" y="3039666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383" y="3596283"/>
            <a:ext cx="55834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Fully Optimized Model Performance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9383" y="4152900"/>
            <a:ext cx="5583436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(After Tuning):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Models were trained with both feature engineering and hyperparameter tuning applied. This scenario showed the best performance, combining all enhancements.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3602" y="863322"/>
            <a:ext cx="6124337" cy="65029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10311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and 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Performer: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LightGBM model delivered highest accuracy and robustness.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Attrition Drivers: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Low job satisfaction, below-market pay, and long hours without promotion.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Enhance salaries, improve promotions, and focus on career development.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 Role: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data-driven approaches regularly to predict and mitigate attrition risk.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LightGBM is ideal for production with regular updates for sustained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901" y="652105"/>
            <a:ext cx="9509641" cy="655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Employee Attrition MLOps &amp; Deployment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726644"/>
            <a:ext cx="22860" cy="5850731"/>
          </a:xfrm>
          <a:prstGeom prst="roundRect">
            <a:avLst>
              <a:gd name="adj" fmla="val 385266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473190" y="1951077"/>
            <a:ext cx="629007" cy="22860"/>
          </a:xfrm>
          <a:prstGeom prst="roundRect">
            <a:avLst>
              <a:gd name="adj" fmla="val 385266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079337" y="1726644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7978" y="1765935"/>
            <a:ext cx="314444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645575" y="1798677"/>
            <a:ext cx="26211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MLOps: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33901" y="2252067"/>
            <a:ext cx="553283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Build a scalable, reproducible, and production-ready ML pipeline for attrition prediction.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28203" y="3209092"/>
            <a:ext cx="629007" cy="22860"/>
          </a:xfrm>
          <a:prstGeom prst="roundRect">
            <a:avLst>
              <a:gd name="adj" fmla="val 385266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079337" y="2984659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7978" y="3023949"/>
            <a:ext cx="314444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63664" y="3056692"/>
            <a:ext cx="26211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MLflow: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363664" y="3510082"/>
            <a:ext cx="553283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experiment tracking and model registry.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363664" y="3971211"/>
            <a:ext cx="553283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Initialized experiments with mlflow.set_experiment().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363664" y="4379952"/>
            <a:ext cx="5532834" cy="1006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Logged model parameters (e.g., num_leaves, learning_rate for LightGBM) and metrics (accuracy, precision, recall, F1-score).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363664" y="5459492"/>
            <a:ext cx="553283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Enabled comparison and selection of the best-performing model via MLflow’s UI.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6473190" y="4991576"/>
            <a:ext cx="629007" cy="22860"/>
          </a:xfrm>
          <a:prstGeom prst="roundRect">
            <a:avLst>
              <a:gd name="adj" fmla="val 385266"/>
            </a:avLst>
          </a:prstGeom>
          <a:solidFill>
            <a:srgbClr val="313E80"/>
          </a:solidFill>
          <a:ln/>
        </p:spPr>
      </p:sp>
      <p:sp>
        <p:nvSpPr>
          <p:cNvPr id="18" name="Shape 16"/>
          <p:cNvSpPr/>
          <p:nvPr/>
        </p:nvSpPr>
        <p:spPr>
          <a:xfrm>
            <a:off x="7079337" y="4767143"/>
            <a:ext cx="471726" cy="471726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157978" y="4806434"/>
            <a:ext cx="314444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3645575" y="4839176"/>
            <a:ext cx="262116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Deployment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733901" y="5292566"/>
            <a:ext cx="553283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API: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33901" y="5753695"/>
            <a:ext cx="553283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RESTful API built with Flask accepts JSON-formatted employee data and returns predictions.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33901" y="6497836"/>
            <a:ext cx="553283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is loaded using mlflow.sklearn.load_model().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33901" y="6906578"/>
            <a:ext cx="553283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integration into backend systems.</a:t>
            </a:r>
            <a:endParaRPr lang="en-US" sz="16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498" y="575310"/>
            <a:ext cx="1352740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 Dashboard: 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51498" y="1032153"/>
            <a:ext cx="13527405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user-friendly interface for HR personnel to input employee data and receive real-time predictions and explanations. 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51498" y="1079421"/>
            <a:ext cx="157520" cy="157520"/>
          </a:xfrm>
          <a:prstGeom prst="roundRect">
            <a:avLst>
              <a:gd name="adj" fmla="val 42017"/>
            </a:avLst>
          </a:prstGeom>
          <a:noFill/>
          <a:ln w="15240">
            <a:solidFill>
              <a:srgbClr val="5A6E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51498" y="1339453"/>
            <a:ext cx="13527405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Ideal for business-facing applications and demonstrations.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51498" y="1386721"/>
            <a:ext cx="157520" cy="157520"/>
          </a:xfrm>
          <a:prstGeom prst="roundRect">
            <a:avLst>
              <a:gd name="adj" fmla="val 42017"/>
            </a:avLst>
          </a:prstGeom>
          <a:noFill/>
          <a:ln w="15240">
            <a:solidFill>
              <a:srgbClr val="5A6ED8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995" y="1768793"/>
            <a:ext cx="5180409" cy="60273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Recap and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an attrition prediction model combining feature engineering and hyperparameter tuning.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LightGBM emerged as the most accurate and robust model for deployment.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job satisfaction, pay gaps, and promotion delays are major attrition drivers.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recommendations improve retention by targeting these key factors.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27410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Q&amp;A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4592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Feel free to ask questions to deepen understanding or explore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834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Thanks for Your Time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340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attention and engagement throughout this presentation.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58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Please reach out with any follow-up questions or discussion points.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9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000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18066" y="564118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 Overview</a:t>
            </a:r>
            <a:endParaRPr lang="en-US" sz="4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6" y="1512927"/>
            <a:ext cx="1025843" cy="12309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1566" y="1718072"/>
            <a:ext cx="520398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Timeline, Introduction and Objectives: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51566" y="2161580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scope and goals for attrition prediction.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2743914"/>
            <a:ext cx="1025843" cy="12309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1566" y="2949059"/>
            <a:ext cx="3836194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Analysis and Preprocessing: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51566" y="3392567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data quality and preparation steps.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3974902"/>
            <a:ext cx="1025843" cy="12309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1566" y="4180046"/>
            <a:ext cx="2880360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Modeling and Evaluation: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51566" y="4623554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and assess predictive models.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5205889"/>
            <a:ext cx="1025843" cy="12309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51566" y="5411033"/>
            <a:ext cx="279927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Deployment and MLOps: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051566" y="5854541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Strategies for operationalizing the model.</a:t>
            </a:r>
            <a:endParaRPr lang="en-US" sz="16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66" y="6436876"/>
            <a:ext cx="1025843" cy="123098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051566" y="6642021"/>
            <a:ext cx="330696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Recap, Q&amp;A, and Conclusion: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2051566" y="7085528"/>
            <a:ext cx="118607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Summarize findings and address questions.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39472"/>
            <a:ext cx="4904780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Timeline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633" y="1446848"/>
            <a:ext cx="980956" cy="15617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793" y="1642943"/>
            <a:ext cx="265723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Collection and EDA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61793" y="2067163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Duration: 1 week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961793" y="2498646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data and perform initial exploration to understand patterns.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33" y="3008590"/>
            <a:ext cx="980956" cy="15617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61793" y="3204686"/>
            <a:ext cx="486834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Preprocessing and Feature Engineering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961793" y="3628906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Duration: 1 week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961793" y="4060388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transform data, and create meaningful features for modeling.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4570333"/>
            <a:ext cx="980956" cy="15617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61793" y="4766429"/>
            <a:ext cx="452818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 Model Development and Optimization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961793" y="5190649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Duration: 2 weeks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961793" y="5622131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models, tune hyperparameters, and improve predictive accuracy.</a:t>
            </a:r>
            <a:endParaRPr lang="en-US" sz="15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6132076"/>
            <a:ext cx="980956" cy="15617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961793" y="6328172"/>
            <a:ext cx="26124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MLOps and Deployment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961793" y="6752392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Duration: 2 weeks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961793" y="7183874"/>
            <a:ext cx="119819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deployment and monitoring for sustainable model operation.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000" y="451009"/>
            <a:ext cx="6442115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Introduction and Objectives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000" y="1291590"/>
            <a:ext cx="13482399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 turnover remains a significant concern for organizations worldwide. Recent data indicates that the average global employee turnover rate is approximately 20%, with certain industries, such as retail, hospitality, and technology, experiencing even higher rates. Notably, voluntary departures constitute about 70% of these turnovers, often driven by factors like burnout, limited career advancement, and dissatisfaction with work-life balance. </a:t>
            </a:r>
            <a:pPr algn="l" indent="0" marL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Keevee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4000" y="2263259"/>
            <a:ext cx="1348239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high turnover not only disrupts organizational continuity but also incurs substantial costs. Estimates suggest that replacing an employee can cost between 33% to over 200% of their annual salary, depending on the role and industry. ​​</a:t>
            </a:r>
            <a:pPr algn="l" indent="0" marL="0">
              <a:lnSpc>
                <a:spcPts val="2050"/>
              </a:lnSpc>
              <a:buNone/>
            </a:pPr>
            <a:r>
              <a:rPr lang="en-US" sz="125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Keevee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4000" y="3034070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🎯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Project Objectives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659380" y="4266009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Analyze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000" y="4620578"/>
            <a:ext cx="4135755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employee data to identify patterns and trends associated with attrition.</a:t>
            </a:r>
            <a:endParaRPr lang="en-US" sz="12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38" y="3587591"/>
            <a:ext cx="4718804" cy="471880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043017" y="4607481"/>
            <a:ext cx="24538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920526" y="3852267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Determine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920526" y="4206835"/>
            <a:ext cx="4135874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factors contributing to employee turnover within the organization.</a:t>
            </a:r>
            <a:endParaRPr lang="en-US" sz="12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38" y="3587591"/>
            <a:ext cx="4718804" cy="471880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965162" y="4333994"/>
            <a:ext cx="24538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002560" y="5507236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Understand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002560" y="5861804"/>
            <a:ext cx="4053840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underlying reasons behind employees' decisions to leave.</a:t>
            </a:r>
            <a:endParaRPr lang="en-US" sz="12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738" y="3587591"/>
            <a:ext cx="4718804" cy="4718804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317" y="6077545"/>
            <a:ext cx="245388" cy="3067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20526" y="7162205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Develop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9920526" y="7516773"/>
            <a:ext cx="4135874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predictive models to assess the likelihood of employee attrition.</a:t>
            </a:r>
            <a:endParaRPr lang="en-US" sz="12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738" y="3587591"/>
            <a:ext cx="4718804" cy="471880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5095" y="7428667"/>
            <a:ext cx="24538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2659380" y="6748463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Provide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574000" y="7103031"/>
            <a:ext cx="4135755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insights and recommendations to enhance employee retention strategies.</a:t>
            </a:r>
            <a:endParaRPr lang="en-US" sz="125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738" y="3587591"/>
            <a:ext cx="4718804" cy="4718804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709166" y="6520220"/>
            <a:ext cx="24538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768"/>
            <a:ext cx="6836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Overview &amp; Wrangling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6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376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59,598 employee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79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Features: Demographics, Career Info, Satisfaction Metrics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97918"/>
            <a:ext cx="6244709" cy="22956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2656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Wrangling Steps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32376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missing values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36798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duplicates found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1220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Verified data types, removed irrelevant columns like Employee ID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915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Outliers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4673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Winsorized 50 outliers in Monthly Income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0545"/>
            <a:ext cx="5620226" cy="296382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410545"/>
            <a:ext cx="5620226" cy="2978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4267" y="522089"/>
            <a:ext cx="5401747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5420558" y="1398151"/>
            <a:ext cx="3789164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Univariate Analysis</a:t>
            </a:r>
            <a:endParaRPr lang="en-US" sz="2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227" y="2155865"/>
            <a:ext cx="9851946" cy="55516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3619" y="477679"/>
            <a:ext cx="4343043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Bivariate Analysis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156" y="1368028"/>
            <a:ext cx="11368088" cy="6416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2025-05-07T16:58:03Z</dcterms:created>
  <dcterms:modified xsi:type="dcterms:W3CDTF">2025-05-07T16:58:03Z</dcterms:modified>
</cp:coreProperties>
</file>